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80" r:id="rId4"/>
    <p:sldId id="284" r:id="rId5"/>
    <p:sldId id="259" r:id="rId6"/>
    <p:sldId id="260" r:id="rId7"/>
    <p:sldId id="278" r:id="rId8"/>
    <p:sldId id="279" r:id="rId9"/>
    <p:sldId id="265" r:id="rId10"/>
    <p:sldId id="263" r:id="rId11"/>
    <p:sldId id="264" r:id="rId12"/>
    <p:sldId id="266" r:id="rId13"/>
    <p:sldId id="281" r:id="rId14"/>
    <p:sldId id="283" r:id="rId15"/>
    <p:sldId id="267" r:id="rId16"/>
    <p:sldId id="268" r:id="rId17"/>
    <p:sldId id="282" r:id="rId18"/>
    <p:sldId id="269" r:id="rId19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FF00"/>
    <a:srgbClr val="006600"/>
    <a:srgbClr val="5F5F5F"/>
    <a:srgbClr val="33CCFF"/>
    <a:srgbClr val="FF0066"/>
    <a:srgbClr val="FF9900"/>
    <a:srgbClr val="800000"/>
    <a:srgbClr val="00FF00"/>
    <a:srgbClr val="FF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4897" autoAdjust="0"/>
  </p:normalViewPr>
  <p:slideViewPr>
    <p:cSldViewPr>
      <p:cViewPr>
        <p:scale>
          <a:sx n="70" d="100"/>
          <a:sy n="70" d="100"/>
        </p:scale>
        <p:origin x="-1704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228A7-546E-43B7-9673-467E5964D545}" type="datetimeFigureOut">
              <a:rPr lang="pt-PT" smtClean="0"/>
              <a:pPr/>
              <a:t>08-11-2012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965AC-6E07-4DB9-BBEF-1768FCF972BD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834172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2AD1-0C5A-4ABD-8EF6-08729C718E6C}" type="datetime1">
              <a:rPr lang="pt-PT" smtClean="0"/>
              <a:pPr/>
              <a:t>08-11-2012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B893-290D-4C2C-B546-C0ABA7DFA597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4CEE-2FF8-470B-8235-B1F232ECF092}" type="datetime1">
              <a:rPr lang="pt-PT" smtClean="0"/>
              <a:pPr/>
              <a:t>08-11-2012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B893-290D-4C2C-B546-C0ABA7DFA597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0C6D-F954-4152-9531-09953D4F0207}" type="datetime1">
              <a:rPr lang="pt-PT" smtClean="0"/>
              <a:pPr/>
              <a:t>08-11-2012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B893-290D-4C2C-B546-C0ABA7DFA597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648"/>
          </a:xfrm>
          <a:solidFill>
            <a:schemeClr val="tx1"/>
          </a:solidFill>
        </p:spPr>
        <p:txBody>
          <a:bodyPr/>
          <a:lstStyle>
            <a:lvl1pPr marL="0" indent="361950" algn="l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pt-PT" dirty="0"/>
          </a:p>
        </p:txBody>
      </p:sp>
      <p:grpSp>
        <p:nvGrpSpPr>
          <p:cNvPr id="16" name="Grupo 15"/>
          <p:cNvGrpSpPr/>
          <p:nvPr userDrawn="1"/>
        </p:nvGrpSpPr>
        <p:grpSpPr>
          <a:xfrm>
            <a:off x="2928695" y="6437533"/>
            <a:ext cx="6192000" cy="244706"/>
            <a:chOff x="2627784" y="6437533"/>
            <a:chExt cx="6516216" cy="244706"/>
          </a:xfrm>
        </p:grpSpPr>
        <p:sp>
          <p:nvSpPr>
            <p:cNvPr id="10" name="Rectangle 3"/>
            <p:cNvSpPr>
              <a:spLocks noChangeArrowheads="1"/>
            </p:cNvSpPr>
            <p:nvPr userDrawn="1"/>
          </p:nvSpPr>
          <p:spPr bwMode="auto">
            <a:xfrm>
              <a:off x="2627784" y="6530701"/>
              <a:ext cx="6516216" cy="45719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1" name="Rectangle 3"/>
            <p:cNvSpPr>
              <a:spLocks noChangeArrowheads="1"/>
            </p:cNvSpPr>
            <p:nvPr userDrawn="1"/>
          </p:nvSpPr>
          <p:spPr bwMode="auto">
            <a:xfrm flipV="1">
              <a:off x="2627784" y="6621039"/>
              <a:ext cx="6516216" cy="61200"/>
            </a:xfrm>
            <a:prstGeom prst="rect">
              <a:avLst/>
            </a:prstGeom>
            <a:solidFill>
              <a:srgbClr val="C00000"/>
            </a:solidFill>
            <a:ln w="38100">
              <a:solidFill>
                <a:srgbClr val="C0000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4" name="Rectangle 3"/>
            <p:cNvSpPr>
              <a:spLocks noChangeArrowheads="1"/>
            </p:cNvSpPr>
            <p:nvPr userDrawn="1"/>
          </p:nvSpPr>
          <p:spPr bwMode="auto">
            <a:xfrm>
              <a:off x="2627784" y="6437533"/>
              <a:ext cx="6516216" cy="54000"/>
            </a:xfrm>
            <a:prstGeom prst="rect">
              <a:avLst/>
            </a:prstGeom>
            <a:solidFill>
              <a:srgbClr val="008000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defRPr sz="2800">
                <a:solidFill>
                  <a:schemeClr val="tx1"/>
                </a:solidFill>
              </a:defRPr>
            </a:lvl1pPr>
            <a:lvl2pPr algn="just">
              <a:defRPr>
                <a:solidFill>
                  <a:schemeClr val="tx1"/>
                </a:solidFill>
              </a:defRPr>
            </a:lvl2pPr>
            <a:lvl3pPr algn="just">
              <a:defRPr>
                <a:solidFill>
                  <a:schemeClr val="tx1"/>
                </a:solidFill>
              </a:defRPr>
            </a:lvl3pPr>
            <a:lvl4pPr algn="just">
              <a:defRPr>
                <a:solidFill>
                  <a:schemeClr val="tx1"/>
                </a:solidFill>
              </a:defRPr>
            </a:lvl4pPr>
            <a:lvl5pPr algn="just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76FD-F7BA-4725-B7A1-137732DD64BE}" type="datetime1">
              <a:rPr lang="pt-PT" smtClean="0"/>
              <a:pPr/>
              <a:t>08-11-2012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21983" y="6427578"/>
            <a:ext cx="658416" cy="277200"/>
          </a:xfrm>
          <a:solidFill>
            <a:schemeClr val="tx1"/>
          </a:solidFill>
        </p:spPr>
        <p:txBody>
          <a:bodyPr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fld id="{3A39B893-290D-4C2C-B546-C0ABA7DFA597}" type="slidenum">
              <a:rPr lang="pt-PT" smtClean="0"/>
              <a:pPr/>
              <a:t>‹#›</a:t>
            </a:fld>
            <a:endParaRPr lang="pt-PT" dirty="0"/>
          </a:p>
        </p:txBody>
      </p:sp>
      <p:pic>
        <p:nvPicPr>
          <p:cNvPr id="8" name="Picture 7" descr="comenius"/>
          <p:cNvPicPr/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99" t="17297" r="22253" b="25946"/>
          <a:stretch>
            <a:fillRect/>
          </a:stretch>
        </p:blipFill>
        <p:spPr bwMode="auto">
          <a:xfrm>
            <a:off x="1691680" y="6165304"/>
            <a:ext cx="843456" cy="410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comenius"/>
          <p:cNvPicPr/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1351" b="5946"/>
          <a:stretch>
            <a:fillRect/>
          </a:stretch>
        </p:blipFill>
        <p:spPr bwMode="auto">
          <a:xfrm>
            <a:off x="1331640" y="6597352"/>
            <a:ext cx="1631291" cy="134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m 6" descr="logo FEPSE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7504" y="6156678"/>
            <a:ext cx="1224136" cy="5472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79D5-5329-4CFB-8F20-CD5C891CF6B3}" type="datetime1">
              <a:rPr lang="pt-PT" smtClean="0"/>
              <a:pPr/>
              <a:t>08-11-2012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B893-290D-4C2C-B546-C0ABA7DFA597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AA10-EDA1-4749-A398-313F6C63FCAF}" type="datetime1">
              <a:rPr lang="pt-PT" smtClean="0"/>
              <a:pPr/>
              <a:t>08-11-2012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B893-290D-4C2C-B546-C0ABA7DFA597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5A5E-7A87-488A-926B-F289DE438A97}" type="datetime1">
              <a:rPr lang="pt-PT" smtClean="0"/>
              <a:pPr/>
              <a:t>08-11-2012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B893-290D-4C2C-B546-C0ABA7DFA597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C9C3-422F-461B-A012-1C630E8F756E}" type="datetime1">
              <a:rPr lang="pt-PT" smtClean="0"/>
              <a:pPr/>
              <a:t>08-11-2012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B893-290D-4C2C-B546-C0ABA7DFA597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C478-60C2-42A4-824E-FD5106722D70}" type="datetime1">
              <a:rPr lang="pt-PT" smtClean="0"/>
              <a:pPr/>
              <a:t>08-11-2012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B893-290D-4C2C-B546-C0ABA7DFA597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F9D3-7458-40E5-B07A-FC73CF2A99DE}" type="datetime1">
              <a:rPr lang="pt-PT" smtClean="0"/>
              <a:pPr/>
              <a:t>08-11-2012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B893-290D-4C2C-B546-C0ABA7DFA597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D4A3-8EAB-4A0B-982B-5971405FB164}" type="datetime1">
              <a:rPr lang="pt-PT" smtClean="0"/>
              <a:pPr/>
              <a:t>08-11-2012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B893-290D-4C2C-B546-C0ABA7DFA597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03983-FEE0-4050-A8F5-1CA524BB2A52}" type="datetime1">
              <a:rPr lang="pt-PT" smtClean="0"/>
              <a:pPr/>
              <a:t>08-11-2012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9B893-290D-4C2C-B546-C0ABA7DFA597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Multimedia\Desktop\apresentacao%20projeto%20comenius\Project%20wi%20GO%20Description.wmv" TargetMode="Externa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2967148"/>
            <a:ext cx="9144000" cy="248564"/>
          </a:xfrm>
          <a:prstGeom prst="rect">
            <a:avLst/>
          </a:prstGeom>
          <a:solidFill>
            <a:srgbClr val="008000"/>
          </a:solidFill>
          <a:ln w="38100">
            <a:solidFill>
              <a:srgbClr val="008000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0" y="3255180"/>
            <a:ext cx="9144000" cy="144016"/>
          </a:xfrm>
          <a:prstGeom prst="rect">
            <a:avLst/>
          </a:prstGeom>
          <a:solidFill>
            <a:srgbClr val="FFFF00"/>
          </a:solidFill>
          <a:ln w="38100">
            <a:solidFill>
              <a:srgbClr val="FFFF00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Portuguese Technologies for handicapped or disabled people</a:t>
            </a:r>
            <a:endParaRPr lang="pt-PT" sz="4400" b="1" dirty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3429000"/>
            <a:ext cx="9144000" cy="446116"/>
          </a:xfrm>
          <a:prstGeom prst="rect">
            <a:avLst/>
          </a:prstGeom>
          <a:solidFill>
            <a:srgbClr val="C00000"/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9" name="Picture 8" descr="logo2 proje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397040"/>
            <a:ext cx="8640960" cy="1861786"/>
          </a:xfrm>
          <a:prstGeom prst="rect">
            <a:avLst/>
          </a:prstGeom>
        </p:spPr>
      </p:pic>
      <p:pic>
        <p:nvPicPr>
          <p:cNvPr id="10" name="Picture 9" descr="comenius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99" t="17297" r="22253" b="25946"/>
          <a:stretch>
            <a:fillRect/>
          </a:stretch>
        </p:blipFill>
        <p:spPr bwMode="auto">
          <a:xfrm>
            <a:off x="7596336" y="188640"/>
            <a:ext cx="1152128" cy="69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omenius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1351" b="5946"/>
          <a:stretch>
            <a:fillRect/>
          </a:stretch>
        </p:blipFill>
        <p:spPr bwMode="auto">
          <a:xfrm>
            <a:off x="7152669" y="836712"/>
            <a:ext cx="1991331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agem 6" descr="logo FEPSE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20272" y="5805264"/>
            <a:ext cx="1853591" cy="828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648"/>
          </a:xfrm>
        </p:spPr>
        <p:txBody>
          <a:bodyPr>
            <a:normAutofit/>
          </a:bodyPr>
          <a:lstStyle/>
          <a:p>
            <a:r>
              <a:rPr lang="pt-PT" dirty="0" smtClean="0"/>
              <a:t>ColorAdd®</a:t>
            </a:r>
            <a:endParaRPr lang="pt-PT" b="1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325032"/>
            <a:ext cx="9144000" cy="72008"/>
          </a:xfrm>
          <a:prstGeom prst="rect">
            <a:avLst/>
          </a:prstGeom>
          <a:solidFill>
            <a:srgbClr val="FFFF00"/>
          </a:solidFill>
          <a:ln w="38100">
            <a:solidFill>
              <a:srgbClr val="FFFF00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B893-290D-4C2C-B546-C0ABA7DFA597}" type="slidenum">
              <a:rPr lang="pt-PT" smtClean="0"/>
              <a:pPr/>
              <a:t>10</a:t>
            </a:fld>
            <a:endParaRPr lang="pt-PT"/>
          </a:p>
        </p:txBody>
      </p:sp>
      <p:pic>
        <p:nvPicPr>
          <p:cNvPr id="8" name="Picture 7" descr="logo4proje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04882" y="58080"/>
            <a:ext cx="2829290" cy="576064"/>
          </a:xfrm>
          <a:prstGeom prst="rect">
            <a:avLst/>
          </a:prstGeom>
        </p:spPr>
      </p:pic>
      <p:sp>
        <p:nvSpPr>
          <p:cNvPr id="9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58290"/>
          </a:xfrm>
          <a:noFill/>
        </p:spPr>
        <p:txBody>
          <a:bodyPr>
            <a:normAutofit fontScale="92500"/>
          </a:bodyPr>
          <a:lstStyle/>
          <a:p>
            <a:r>
              <a:rPr lang="pt-PT" dirty="0" smtClean="0"/>
              <a:t>Universal colour code for colour blind people created by </a:t>
            </a:r>
            <a:r>
              <a:rPr lang="pt-PT" dirty="0" smtClean="0">
                <a:solidFill>
                  <a:srgbClr val="C00000"/>
                </a:solidFill>
              </a:rPr>
              <a:t>Miguel Neiva</a:t>
            </a:r>
            <a:r>
              <a:rPr lang="pt-PT" dirty="0" smtClean="0"/>
              <a:t>, professor at the University </a:t>
            </a:r>
            <a:r>
              <a:rPr lang="pt-PT" dirty="0" err="1" smtClean="0"/>
              <a:t>of</a:t>
            </a:r>
            <a:r>
              <a:rPr lang="pt-PT" dirty="0" smtClean="0"/>
              <a:t> Minho.</a:t>
            </a:r>
          </a:p>
          <a:p>
            <a:pPr>
              <a:buFont typeface="Wingdings" pitchFamily="2" charset="2"/>
              <a:buChar char="§"/>
            </a:pPr>
            <a:endParaRPr lang="pt-PT" dirty="0" smtClean="0"/>
          </a:p>
          <a:p>
            <a:r>
              <a:rPr lang="pt-PT" dirty="0" smtClean="0"/>
              <a:t>Has been adopted by the paint </a:t>
            </a:r>
            <a:r>
              <a:rPr lang="pt-PT" dirty="0" err="1" smtClean="0"/>
              <a:t>company</a:t>
            </a:r>
            <a:r>
              <a:rPr lang="pt-PT" dirty="0" smtClean="0"/>
              <a:t> CIN.</a:t>
            </a:r>
          </a:p>
          <a:p>
            <a:pPr>
              <a:buFont typeface="Wingdings" pitchFamily="2" charset="2"/>
              <a:buChar char="§"/>
            </a:pPr>
            <a:endParaRPr lang="pt-PT" dirty="0" smtClean="0"/>
          </a:p>
          <a:p>
            <a:r>
              <a:rPr lang="pt-PT" dirty="0" smtClean="0"/>
              <a:t>Aroused </a:t>
            </a:r>
            <a:r>
              <a:rPr lang="pt-PT" dirty="0" err="1" smtClean="0"/>
              <a:t>international</a:t>
            </a:r>
            <a:r>
              <a:rPr lang="pt-PT" dirty="0" smtClean="0"/>
              <a:t> </a:t>
            </a:r>
            <a:r>
              <a:rPr lang="pt-PT" dirty="0" err="1" smtClean="0"/>
              <a:t>interest</a:t>
            </a:r>
            <a:r>
              <a:rPr lang="pt-PT" dirty="0" smtClean="0"/>
              <a:t>.</a:t>
            </a:r>
          </a:p>
          <a:p>
            <a:endParaRPr lang="pt-PT" dirty="0" smtClean="0">
              <a:solidFill>
                <a:srgbClr val="FFFF00"/>
              </a:solidFill>
            </a:endParaRPr>
          </a:p>
          <a:p>
            <a:r>
              <a:rPr lang="pt-PT" dirty="0" smtClean="0"/>
              <a:t>"</a:t>
            </a:r>
            <a:r>
              <a:rPr lang="pt-PT" dirty="0" err="1" smtClean="0"/>
              <a:t>ColorAdd</a:t>
            </a:r>
            <a:r>
              <a:rPr lang="pt-PT" dirty="0" smtClean="0"/>
              <a:t>  </a:t>
            </a:r>
            <a:r>
              <a:rPr lang="pt-PT" dirty="0" err="1" smtClean="0"/>
              <a:t>is</a:t>
            </a:r>
            <a:r>
              <a:rPr lang="pt-PT" dirty="0" smtClean="0"/>
              <a:t> a </a:t>
            </a:r>
            <a:r>
              <a:rPr lang="pt-PT" dirty="0" err="1" smtClean="0"/>
              <a:t>graphic</a:t>
            </a:r>
            <a:r>
              <a:rPr lang="pt-PT" dirty="0" smtClean="0"/>
              <a:t> </a:t>
            </a:r>
            <a:r>
              <a:rPr lang="pt-PT" dirty="0" err="1" smtClean="0"/>
              <a:t>code</a:t>
            </a:r>
            <a:r>
              <a:rPr lang="pt-PT" dirty="0" smtClean="0"/>
              <a:t>, </a:t>
            </a:r>
            <a:r>
              <a:rPr lang="pt-PT" dirty="0" err="1" smtClean="0"/>
              <a:t>which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based</a:t>
            </a:r>
            <a:r>
              <a:rPr lang="pt-PT" dirty="0" smtClean="0"/>
              <a:t> on universal concepts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colour</a:t>
            </a:r>
            <a:r>
              <a:rPr lang="pt-PT" dirty="0" smtClean="0"/>
              <a:t> </a:t>
            </a:r>
            <a:r>
              <a:rPr lang="pt-PT" dirty="0" err="1" smtClean="0"/>
              <a:t>interpretation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allows</a:t>
            </a:r>
            <a:r>
              <a:rPr lang="pt-PT" dirty="0" smtClean="0"/>
              <a:t> </a:t>
            </a:r>
            <a:r>
              <a:rPr lang="pt-PT" dirty="0" err="1" smtClean="0"/>
              <a:t>colour</a:t>
            </a:r>
            <a:r>
              <a:rPr lang="pt-PT" dirty="0" smtClean="0"/>
              <a:t> </a:t>
            </a:r>
            <a:r>
              <a:rPr lang="pt-PT" dirty="0" err="1" smtClean="0"/>
              <a:t>blind</a:t>
            </a:r>
            <a:r>
              <a:rPr lang="pt-PT" dirty="0" smtClean="0"/>
              <a:t> </a:t>
            </a:r>
            <a:r>
              <a:rPr lang="pt-PT" dirty="0" err="1" smtClean="0"/>
              <a:t>people</a:t>
            </a:r>
            <a:r>
              <a:rPr lang="pt-PT" dirty="0" smtClean="0"/>
              <a:t> to </a:t>
            </a:r>
            <a:r>
              <a:rPr lang="pt-PT" dirty="0" err="1" smtClean="0"/>
              <a:t>identify</a:t>
            </a:r>
            <a:r>
              <a:rPr lang="pt-PT" dirty="0" smtClean="0"/>
              <a:t> them correctly."</a:t>
            </a:r>
          </a:p>
          <a:p>
            <a:pPr>
              <a:buFont typeface="Wingdings" pitchFamily="2" charset="2"/>
              <a:buChar char="§"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500174"/>
            <a:ext cx="4788024" cy="4713387"/>
          </a:xfrm>
        </p:spPr>
        <p:txBody>
          <a:bodyPr/>
          <a:lstStyle/>
          <a:p>
            <a:r>
              <a:rPr lang="pt-PT" dirty="0" smtClean="0"/>
              <a:t>Based on the primary colours (cyan, magenta, yellow) and their decomposition into secondary colours.</a:t>
            </a:r>
          </a:p>
          <a:p>
            <a:endParaRPr lang="pt-PT" dirty="0" smtClean="0"/>
          </a:p>
          <a:p>
            <a:r>
              <a:rPr lang="pt-PT" dirty="0" err="1" smtClean="0"/>
              <a:t>Black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white</a:t>
            </a:r>
            <a:r>
              <a:rPr lang="pt-PT" dirty="0" smtClean="0"/>
              <a:t> </a:t>
            </a:r>
            <a:r>
              <a:rPr lang="pt-PT" dirty="0" err="1" smtClean="0"/>
              <a:t>were</a:t>
            </a:r>
            <a:r>
              <a:rPr lang="pt-PT" dirty="0" smtClean="0"/>
              <a:t> </a:t>
            </a:r>
            <a:r>
              <a:rPr lang="pt-PT" dirty="0" err="1" smtClean="0"/>
              <a:t>added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order</a:t>
            </a:r>
            <a:r>
              <a:rPr lang="pt-PT" dirty="0" smtClean="0"/>
              <a:t> to </a:t>
            </a:r>
            <a:r>
              <a:rPr lang="pt-PT" dirty="0" err="1" smtClean="0"/>
              <a:t>distinguish</a:t>
            </a:r>
            <a:r>
              <a:rPr lang="pt-PT" dirty="0" smtClean="0"/>
              <a:t> </a:t>
            </a:r>
            <a:r>
              <a:rPr lang="pt-PT" dirty="0" err="1" smtClean="0"/>
              <a:t>dark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light</a:t>
            </a:r>
            <a:r>
              <a:rPr lang="pt-PT" dirty="0" smtClean="0"/>
              <a:t> </a:t>
            </a:r>
            <a:r>
              <a:rPr lang="pt-PT" dirty="0" err="1" smtClean="0"/>
              <a:t>colours</a:t>
            </a:r>
            <a:r>
              <a:rPr lang="pt-PT" dirty="0" smtClean="0"/>
              <a:t>.</a:t>
            </a:r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dirty="0" smtClean="0"/>
              <a:t>The colour code for colour blind people</a:t>
            </a:r>
            <a:endParaRPr lang="pt-PT" sz="36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310964"/>
            <a:ext cx="9144000" cy="72008"/>
          </a:xfrm>
          <a:prstGeom prst="rect">
            <a:avLst/>
          </a:prstGeom>
          <a:solidFill>
            <a:srgbClr val="008000"/>
          </a:solidFill>
          <a:ln w="38100">
            <a:solidFill>
              <a:srgbClr val="008000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B893-290D-4C2C-B546-C0ABA7DFA597}" type="slidenum">
              <a:rPr lang="pt-PT" smtClean="0"/>
              <a:pPr/>
              <a:t>11</a:t>
            </a:fld>
            <a:endParaRPr lang="pt-PT"/>
          </a:p>
        </p:txBody>
      </p:sp>
      <p:pic>
        <p:nvPicPr>
          <p:cNvPr id="8" name="Picture 7" descr="logo4proje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6044" y="0"/>
            <a:ext cx="2517956" cy="512674"/>
          </a:xfrm>
          <a:prstGeom prst="rect">
            <a:avLst/>
          </a:prstGeom>
        </p:spPr>
      </p:pic>
      <p:pic>
        <p:nvPicPr>
          <p:cNvPr id="9" name="Marcador de Posição de Conteúdo 10" descr="colorad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66902" y="1500175"/>
            <a:ext cx="4377098" cy="43770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648"/>
          </a:xfrm>
        </p:spPr>
        <p:txBody>
          <a:bodyPr/>
          <a:lstStyle/>
          <a:p>
            <a:r>
              <a:rPr lang="pt-PT" b="1" dirty="0" smtClean="0"/>
              <a:t>Examples</a:t>
            </a:r>
            <a:endParaRPr lang="pt-PT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B893-290D-4C2C-B546-C0ABA7DFA597}" type="slidenum">
              <a:rPr lang="pt-PT" smtClean="0"/>
              <a:pPr/>
              <a:t>12</a:t>
            </a:fld>
            <a:endParaRPr lang="pt-PT"/>
          </a:p>
        </p:txBody>
      </p:sp>
      <p:pic>
        <p:nvPicPr>
          <p:cNvPr id="8" name="Picture 7" descr="logo4proje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04882" y="58080"/>
            <a:ext cx="2829290" cy="576064"/>
          </a:xfrm>
          <a:prstGeom prst="rect">
            <a:avLst/>
          </a:prstGeom>
        </p:spPr>
      </p:pic>
      <p:pic>
        <p:nvPicPr>
          <p:cNvPr id="12" name="Imagem 11" descr="ColorAdd-labe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1928802"/>
            <a:ext cx="4248150" cy="347662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14282" y="1785926"/>
            <a:ext cx="421481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>
              <a:buFont typeface="Arial" pitchFamily="34" charset="0"/>
              <a:buChar char="•"/>
            </a:pPr>
            <a:r>
              <a:rPr lang="pt-PT" sz="2800" dirty="0" err="1" smtClean="0"/>
              <a:t>Colour</a:t>
            </a:r>
            <a:r>
              <a:rPr lang="pt-PT" sz="2800" dirty="0" smtClean="0"/>
              <a:t> </a:t>
            </a:r>
            <a:r>
              <a:rPr lang="pt-PT" sz="2800" dirty="0" err="1" smtClean="0"/>
              <a:t>blind</a:t>
            </a:r>
            <a:r>
              <a:rPr lang="pt-PT" sz="2800" dirty="0" smtClean="0"/>
              <a:t> </a:t>
            </a:r>
            <a:r>
              <a:rPr lang="pt-PT" sz="2800" dirty="0" err="1" smtClean="0"/>
              <a:t>people</a:t>
            </a:r>
            <a:r>
              <a:rPr lang="pt-PT" sz="2800" dirty="0" smtClean="0"/>
              <a:t> look </a:t>
            </a:r>
            <a:r>
              <a:rPr lang="pt-PT" sz="2800" dirty="0" err="1" smtClean="0"/>
              <a:t>at</a:t>
            </a:r>
            <a:r>
              <a:rPr lang="pt-PT" sz="2800" dirty="0" smtClean="0"/>
              <a:t> </a:t>
            </a:r>
            <a:r>
              <a:rPr lang="pt-PT" sz="2800" dirty="0" err="1" smtClean="0"/>
              <a:t>an</a:t>
            </a:r>
            <a:r>
              <a:rPr lang="pt-PT" sz="2800" dirty="0" smtClean="0"/>
              <a:t> </a:t>
            </a:r>
            <a:r>
              <a:rPr lang="pt-PT" sz="2800" dirty="0" err="1" smtClean="0"/>
              <a:t>object</a:t>
            </a:r>
            <a:r>
              <a:rPr lang="pt-PT" sz="2800" dirty="0" smtClean="0"/>
              <a:t>, e.g. a </a:t>
            </a:r>
            <a:r>
              <a:rPr lang="pt-PT" sz="2800" dirty="0" err="1" smtClean="0"/>
              <a:t>piece</a:t>
            </a:r>
            <a:r>
              <a:rPr lang="pt-PT" sz="2800" dirty="0" smtClean="0"/>
              <a:t>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dirty="0" err="1" smtClean="0"/>
              <a:t>clothing</a:t>
            </a:r>
            <a:r>
              <a:rPr lang="pt-PT" sz="2800" dirty="0" smtClean="0"/>
              <a:t>, </a:t>
            </a:r>
            <a:r>
              <a:rPr lang="pt-PT" sz="2800" dirty="0" err="1" smtClean="0"/>
              <a:t>and</a:t>
            </a:r>
            <a:r>
              <a:rPr lang="pt-PT" sz="2800" dirty="0" smtClean="0"/>
              <a:t> </a:t>
            </a:r>
            <a:r>
              <a:rPr lang="pt-PT" sz="2800" dirty="0" err="1" smtClean="0"/>
              <a:t>by</a:t>
            </a:r>
            <a:r>
              <a:rPr lang="pt-PT" sz="2800" dirty="0" smtClean="0"/>
              <a:t> </a:t>
            </a:r>
            <a:r>
              <a:rPr lang="pt-PT" sz="2800" dirty="0" err="1" smtClean="0"/>
              <a:t>means</a:t>
            </a:r>
            <a:r>
              <a:rPr lang="pt-PT" sz="2800" dirty="0" smtClean="0"/>
              <a:t>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symbols</a:t>
            </a:r>
            <a:r>
              <a:rPr lang="pt-PT" sz="2800" dirty="0" smtClean="0"/>
              <a:t> </a:t>
            </a:r>
            <a:r>
              <a:rPr lang="pt-PT" sz="2800" dirty="0" err="1" smtClean="0"/>
              <a:t>he</a:t>
            </a:r>
            <a:r>
              <a:rPr lang="pt-PT" sz="2800" dirty="0" smtClean="0"/>
              <a:t> </a:t>
            </a:r>
            <a:r>
              <a:rPr lang="pt-PT" sz="2800" dirty="0" err="1" smtClean="0"/>
              <a:t>is</a:t>
            </a:r>
            <a:r>
              <a:rPr lang="pt-PT" sz="2800" dirty="0" smtClean="0"/>
              <a:t> </a:t>
            </a:r>
            <a:r>
              <a:rPr lang="pt-PT" sz="2800" dirty="0" err="1" smtClean="0"/>
              <a:t>able</a:t>
            </a:r>
            <a:r>
              <a:rPr lang="pt-PT" sz="2800" dirty="0" smtClean="0"/>
              <a:t> to </a:t>
            </a:r>
            <a:r>
              <a:rPr lang="pt-PT" sz="2800" dirty="0" err="1" smtClean="0"/>
              <a:t>distinguish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colours</a:t>
            </a:r>
            <a:r>
              <a:rPr lang="pt-PT" sz="280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endParaRPr lang="pt-PT" sz="2800" dirty="0" smtClean="0"/>
          </a:p>
          <a:p>
            <a:pPr algn="just">
              <a:buFont typeface="Arial" pitchFamily="34" charset="0"/>
              <a:buChar char="•"/>
            </a:pPr>
            <a:endParaRPr lang="pt-PT" sz="2800" dirty="0" smtClean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1309296"/>
            <a:ext cx="9144000" cy="72008"/>
          </a:xfrm>
          <a:prstGeom prst="rect">
            <a:avLst/>
          </a:prstGeom>
          <a:solidFill>
            <a:srgbClr val="C00000"/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ColorAdd</a:t>
            </a:r>
            <a:r>
              <a:rPr lang="pt-PT" dirty="0" smtClean="0"/>
              <a:t>® </a:t>
            </a:r>
            <a:r>
              <a:rPr lang="pt-PT" dirty="0" err="1" smtClean="0"/>
              <a:t>applications</a:t>
            </a:r>
            <a:endParaRPr lang="pt-PT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B893-290D-4C2C-B546-C0ABA7DFA597}" type="slidenum">
              <a:rPr lang="pt-PT" smtClean="0"/>
              <a:pPr/>
              <a:t>13</a:t>
            </a:fld>
            <a:endParaRPr lang="pt-PT"/>
          </a:p>
        </p:txBody>
      </p:sp>
      <p:pic>
        <p:nvPicPr>
          <p:cNvPr id="7" name="Picture 6" descr="logo4proje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04882" y="58080"/>
            <a:ext cx="2829290" cy="576064"/>
          </a:xfrm>
          <a:prstGeom prst="rect">
            <a:avLst/>
          </a:prstGeom>
        </p:spPr>
      </p:pic>
      <p:sp>
        <p:nvSpPr>
          <p:cNvPr id="10" name="Marcador de Posição de Conteúdo 2"/>
          <p:cNvSpPr txBox="1">
            <a:spLocks/>
          </p:cNvSpPr>
          <p:nvPr/>
        </p:nvSpPr>
        <p:spPr>
          <a:xfrm>
            <a:off x="539552" y="1484784"/>
            <a:ext cx="8064896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800100" lvl="1" indent="-342900" algn="just">
              <a:spcBef>
                <a:spcPct val="20000"/>
              </a:spcBef>
              <a:buFont typeface="Symbol" pitchFamily="18" charset="2"/>
              <a:buChar char="-"/>
            </a:pPr>
            <a:endParaRPr kumimoji="0" lang="pt-PT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algn="just">
              <a:spcBef>
                <a:spcPct val="20000"/>
              </a:spcBef>
              <a:buFont typeface="Symbol" pitchFamily="18" charset="2"/>
              <a:buChar char="-"/>
            </a:pPr>
            <a:r>
              <a:rPr kumimoji="0" lang="pt-PT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Transport</a:t>
            </a:r>
            <a:endParaRPr kumimoji="0" lang="pt-PT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</a:pPr>
            <a:r>
              <a:rPr lang="pt-PT" sz="2800" dirty="0" smtClean="0"/>
              <a:t>	</a:t>
            </a:r>
            <a:r>
              <a:rPr kumimoji="0" lang="pt-PT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(signals for trains, subway)</a:t>
            </a:r>
            <a:endParaRPr kumimoji="0" lang="pt-PT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algn="just">
              <a:lnSpc>
                <a:spcPct val="150000"/>
              </a:lnSpc>
              <a:spcBef>
                <a:spcPct val="20000"/>
              </a:spcBef>
              <a:buFont typeface="Symbol" pitchFamily="18" charset="2"/>
              <a:buChar char="-"/>
            </a:pPr>
            <a:r>
              <a:rPr kumimoji="0" lang="pt-PT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Education</a:t>
            </a:r>
          </a:p>
          <a:p>
            <a:pPr marL="800100" lvl="1" indent="-342900" algn="just">
              <a:lnSpc>
                <a:spcPct val="150000"/>
              </a:lnSpc>
              <a:spcBef>
                <a:spcPct val="20000"/>
              </a:spcBef>
              <a:buFont typeface="Symbol" pitchFamily="18" charset="2"/>
              <a:buChar char="-"/>
            </a:pPr>
            <a:r>
              <a:rPr kumimoji="0" lang="pt-PT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Health</a:t>
            </a:r>
            <a:r>
              <a:rPr kumimoji="0" lang="pt-PT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PT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system</a:t>
            </a:r>
            <a:endParaRPr kumimoji="0" lang="pt-PT" sz="2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algn="just">
              <a:lnSpc>
                <a:spcPct val="150000"/>
              </a:lnSpc>
              <a:spcBef>
                <a:spcPct val="20000"/>
              </a:spcBef>
              <a:buFont typeface="Symbol" pitchFamily="18" charset="2"/>
              <a:buChar char="-"/>
            </a:pPr>
            <a:r>
              <a:rPr kumimoji="0" lang="pt-PT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Textile</a:t>
            </a:r>
            <a:r>
              <a:rPr kumimoji="0" lang="pt-PT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PT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industry</a:t>
            </a:r>
            <a:endParaRPr kumimoji="0" lang="pt-PT" sz="2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1325032"/>
            <a:ext cx="9144000" cy="72008"/>
          </a:xfrm>
          <a:prstGeom prst="rect">
            <a:avLst/>
          </a:prstGeom>
          <a:solidFill>
            <a:srgbClr val="FFFF00"/>
          </a:solidFill>
          <a:ln w="38100">
            <a:solidFill>
              <a:srgbClr val="FFFF00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B893-290D-4C2C-B546-C0ABA7DFA597}" type="slidenum">
              <a:rPr lang="pt-PT" smtClean="0"/>
              <a:pPr/>
              <a:t>14</a:t>
            </a:fld>
            <a:endParaRPr lang="pt-PT" dirty="0"/>
          </a:p>
        </p:txBody>
      </p:sp>
      <p:sp>
        <p:nvSpPr>
          <p:cNvPr id="5" name="Rectangle 5"/>
          <p:cNvSpPr/>
          <p:nvPr/>
        </p:nvSpPr>
        <p:spPr>
          <a:xfrm>
            <a:off x="1571604" y="2071678"/>
            <a:ext cx="554029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8800" b="1" u="sng" dirty="0" err="1" smtClean="0">
                <a:solidFill>
                  <a:srgbClr val="CC0000"/>
                </a:solidFill>
              </a:rPr>
              <a:t>Wheelchair</a:t>
            </a:r>
            <a:endParaRPr lang="pt-PT" sz="8800" b="1" u="sng" dirty="0" smtClean="0">
              <a:solidFill>
                <a:srgbClr val="CC0000"/>
              </a:solidFill>
            </a:endParaRPr>
          </a:p>
          <a:p>
            <a:pPr algn="ctr"/>
            <a:r>
              <a:rPr lang="pt-PT" sz="7200" b="1" u="sng" dirty="0" smtClean="0">
                <a:solidFill>
                  <a:srgbClr val="CC0000"/>
                </a:solidFill>
              </a:rPr>
              <a:t>‘</a:t>
            </a:r>
            <a:r>
              <a:rPr lang="pt-PT" sz="7200" b="1" u="sng" dirty="0" err="1" smtClean="0">
                <a:solidFill>
                  <a:srgbClr val="CC0000"/>
                </a:solidFill>
              </a:rPr>
              <a:t>Low</a:t>
            </a:r>
            <a:r>
              <a:rPr lang="pt-PT" sz="7200" b="1" u="sng" dirty="0" smtClean="0">
                <a:solidFill>
                  <a:srgbClr val="CC0000"/>
                </a:solidFill>
              </a:rPr>
              <a:t> </a:t>
            </a:r>
            <a:r>
              <a:rPr lang="pt-PT" sz="7200" b="1" u="sng" dirty="0" err="1" smtClean="0">
                <a:solidFill>
                  <a:srgbClr val="CC0000"/>
                </a:solidFill>
              </a:rPr>
              <a:t>cost</a:t>
            </a:r>
            <a:r>
              <a:rPr lang="pt-PT" sz="7200" b="1" u="sng" dirty="0" smtClean="0">
                <a:solidFill>
                  <a:srgbClr val="CC0000"/>
                </a:solidFill>
              </a:rPr>
              <a:t>’</a:t>
            </a:r>
            <a:endParaRPr lang="en-US" sz="7200" b="1" u="sng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310964"/>
            <a:ext cx="9144000" cy="72008"/>
          </a:xfrm>
          <a:prstGeom prst="rect">
            <a:avLst/>
          </a:prstGeom>
          <a:solidFill>
            <a:srgbClr val="008000"/>
          </a:solidFill>
          <a:ln w="38100">
            <a:solidFill>
              <a:srgbClr val="008000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endParaRPr lang="pt-PT" dirty="0" smtClean="0"/>
          </a:p>
          <a:p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prototype</a:t>
            </a:r>
            <a:r>
              <a:rPr lang="pt-PT" dirty="0" smtClean="0"/>
              <a:t> </a:t>
            </a:r>
            <a:r>
              <a:rPr lang="pt-PT" dirty="0" err="1" smtClean="0"/>
              <a:t>was</a:t>
            </a:r>
            <a:r>
              <a:rPr lang="pt-PT" dirty="0" smtClean="0"/>
              <a:t> </a:t>
            </a:r>
            <a:r>
              <a:rPr lang="pt-PT" dirty="0" err="1" smtClean="0"/>
              <a:t>created</a:t>
            </a:r>
            <a:r>
              <a:rPr lang="pt-PT" dirty="0" smtClean="0"/>
              <a:t> </a:t>
            </a:r>
            <a:r>
              <a:rPr lang="pt-PT" dirty="0" err="1" smtClean="0"/>
              <a:t>by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smtClean="0">
                <a:solidFill>
                  <a:srgbClr val="C00000"/>
                </a:solidFill>
              </a:rPr>
              <a:t>Instituto Politécnico de Leiria (IPL)</a:t>
            </a:r>
            <a:r>
              <a:rPr lang="pt-PT" dirty="0" smtClean="0"/>
              <a:t>.</a:t>
            </a:r>
          </a:p>
          <a:p>
            <a:endParaRPr lang="pt-PT" dirty="0" smtClean="0"/>
          </a:p>
          <a:p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wheelchair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controlled</a:t>
            </a:r>
            <a:r>
              <a:rPr lang="pt-PT" dirty="0" smtClean="0"/>
              <a:t> </a:t>
            </a:r>
            <a:r>
              <a:rPr lang="pt-PT" dirty="0" err="1" smtClean="0"/>
              <a:t>by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movement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eyes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voice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its</a:t>
            </a:r>
            <a:r>
              <a:rPr lang="pt-PT" dirty="0" smtClean="0"/>
              <a:t> </a:t>
            </a:r>
            <a:r>
              <a:rPr lang="pt-PT" dirty="0" err="1" smtClean="0"/>
              <a:t>owner</a:t>
            </a:r>
            <a:r>
              <a:rPr lang="pt-PT" dirty="0" smtClean="0"/>
              <a:t>.</a:t>
            </a:r>
          </a:p>
          <a:p>
            <a:endParaRPr lang="pt-PT" dirty="0" smtClean="0"/>
          </a:p>
          <a:p>
            <a:r>
              <a:rPr lang="pt-PT" dirty="0" err="1" smtClean="0"/>
              <a:t>An</a:t>
            </a:r>
            <a:r>
              <a:rPr lang="pt-PT" dirty="0" smtClean="0"/>
              <a:t> </a:t>
            </a:r>
            <a:r>
              <a:rPr lang="pt-PT" dirty="0" err="1" smtClean="0"/>
              <a:t>analyse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sourrounding</a:t>
            </a:r>
            <a:r>
              <a:rPr lang="pt-PT" dirty="0" smtClean="0"/>
              <a:t> </a:t>
            </a:r>
            <a:r>
              <a:rPr lang="pt-PT" dirty="0" err="1" smtClean="0"/>
              <a:t>by</a:t>
            </a:r>
            <a:r>
              <a:rPr lang="pt-PT" dirty="0" smtClean="0"/>
              <a:t> a webcam </a:t>
            </a:r>
            <a:r>
              <a:rPr lang="pt-PT" dirty="0" err="1" smtClean="0"/>
              <a:t>helps</a:t>
            </a:r>
            <a:r>
              <a:rPr lang="pt-PT" dirty="0" smtClean="0"/>
              <a:t> to </a:t>
            </a:r>
            <a:r>
              <a:rPr lang="pt-PT" dirty="0" err="1" smtClean="0"/>
              <a:t>avoid</a:t>
            </a:r>
            <a:r>
              <a:rPr lang="pt-PT" dirty="0" smtClean="0"/>
              <a:t> </a:t>
            </a:r>
            <a:r>
              <a:rPr lang="pt-PT" dirty="0" err="1" smtClean="0"/>
              <a:t>accidents</a:t>
            </a:r>
            <a:r>
              <a:rPr lang="pt-PT" dirty="0" smtClean="0"/>
              <a:t>.</a:t>
            </a:r>
          </a:p>
          <a:p>
            <a:endParaRPr lang="pt-PT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err="1" smtClean="0"/>
              <a:t>WheelChair</a:t>
            </a:r>
            <a:r>
              <a:rPr lang="pt-PT" dirty="0" smtClean="0"/>
              <a:t> “</a:t>
            </a:r>
            <a:r>
              <a:rPr lang="pt-PT" dirty="0" err="1" smtClean="0"/>
              <a:t>low-cost</a:t>
            </a:r>
            <a:r>
              <a:rPr lang="pt-PT" dirty="0" smtClean="0"/>
              <a:t>”</a:t>
            </a:r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B893-290D-4C2C-B546-C0ABA7DFA597}" type="slidenum">
              <a:rPr lang="pt-PT" smtClean="0"/>
              <a:pPr/>
              <a:t>15</a:t>
            </a:fld>
            <a:endParaRPr lang="pt-PT"/>
          </a:p>
        </p:txBody>
      </p:sp>
      <p:pic>
        <p:nvPicPr>
          <p:cNvPr id="8" name="Picture 7" descr="logo4proje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04882" y="58080"/>
            <a:ext cx="2829290" cy="576064"/>
          </a:xfrm>
          <a:prstGeom prst="rect">
            <a:avLst/>
          </a:prstGeom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1309296"/>
            <a:ext cx="9144000" cy="72008"/>
          </a:xfrm>
          <a:prstGeom prst="rect">
            <a:avLst/>
          </a:prstGeom>
          <a:solidFill>
            <a:srgbClr val="C00000"/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endParaRPr lang="pt-PT" dirty="0" smtClean="0"/>
          </a:p>
          <a:p>
            <a:pPr lvl="1">
              <a:buFont typeface="Arial" pitchFamily="34" charset="0"/>
              <a:buChar char="•"/>
            </a:pPr>
            <a:r>
              <a:rPr lang="pt-PT" dirty="0" err="1" smtClean="0"/>
              <a:t>NoteBook</a:t>
            </a:r>
            <a:r>
              <a:rPr lang="pt-PT" dirty="0" smtClean="0"/>
              <a:t> '</a:t>
            </a:r>
            <a:r>
              <a:rPr lang="pt-PT" dirty="0" err="1" smtClean="0"/>
              <a:t>low</a:t>
            </a:r>
            <a:r>
              <a:rPr lang="pt-PT" dirty="0" smtClean="0"/>
              <a:t> </a:t>
            </a:r>
            <a:r>
              <a:rPr lang="pt-PT" dirty="0" err="1" smtClean="0"/>
              <a:t>cost‘</a:t>
            </a:r>
            <a:endParaRPr lang="pt-PT" dirty="0" smtClean="0"/>
          </a:p>
          <a:p>
            <a:pPr lvl="1">
              <a:buFont typeface="Arial" pitchFamily="34" charset="0"/>
              <a:buChar char="•"/>
            </a:pPr>
            <a:r>
              <a:rPr lang="pt-PT" dirty="0" smtClean="0"/>
              <a:t>data </a:t>
            </a:r>
            <a:r>
              <a:rPr lang="pt-PT" dirty="0" err="1" smtClean="0"/>
              <a:t>acquisition</a:t>
            </a:r>
            <a:r>
              <a:rPr lang="pt-PT" dirty="0" smtClean="0"/>
              <a:t> </a:t>
            </a:r>
            <a:r>
              <a:rPr lang="pt-PT" dirty="0" err="1" smtClean="0"/>
              <a:t>board</a:t>
            </a:r>
            <a:endParaRPr lang="pt-PT" dirty="0" smtClean="0"/>
          </a:p>
          <a:p>
            <a:pPr lvl="1">
              <a:buFont typeface="Arial" pitchFamily="34" charset="0"/>
              <a:buChar char="•"/>
            </a:pPr>
            <a:r>
              <a:rPr lang="pt-PT" dirty="0" err="1" smtClean="0"/>
              <a:t>two</a:t>
            </a:r>
            <a:r>
              <a:rPr lang="pt-PT" dirty="0" smtClean="0"/>
              <a:t> </a:t>
            </a:r>
            <a:r>
              <a:rPr lang="pt-PT" dirty="0" err="1" smtClean="0"/>
              <a:t>motors</a:t>
            </a:r>
            <a:endParaRPr lang="pt-PT" dirty="0" smtClean="0"/>
          </a:p>
          <a:p>
            <a:pPr lvl="1">
              <a:buFont typeface="Arial" pitchFamily="34" charset="0"/>
              <a:buChar char="•"/>
            </a:pPr>
            <a:r>
              <a:rPr lang="pt-PT" dirty="0" err="1" smtClean="0"/>
              <a:t>two</a:t>
            </a:r>
            <a:r>
              <a:rPr lang="pt-PT" dirty="0" smtClean="0"/>
              <a:t> </a:t>
            </a:r>
            <a:r>
              <a:rPr lang="pt-PT" dirty="0" err="1" smtClean="0"/>
              <a:t>wheels</a:t>
            </a:r>
            <a:endParaRPr lang="pt-PT" dirty="0" smtClean="0"/>
          </a:p>
          <a:p>
            <a:pPr lvl="1">
              <a:buFont typeface="Arial" pitchFamily="34" charset="0"/>
              <a:buChar char="•"/>
            </a:pPr>
            <a:r>
              <a:rPr lang="pt-PT" dirty="0" err="1" smtClean="0"/>
              <a:t>headset</a:t>
            </a:r>
            <a:r>
              <a:rPr lang="pt-PT" dirty="0" smtClean="0"/>
              <a:t>(</a:t>
            </a:r>
            <a:r>
              <a:rPr lang="pt-PT" dirty="0" err="1" smtClean="0"/>
              <a:t>microphone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headphones</a:t>
            </a:r>
            <a:r>
              <a:rPr lang="pt-PT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pt-PT" dirty="0" err="1" smtClean="0"/>
              <a:t>two</a:t>
            </a:r>
            <a:r>
              <a:rPr lang="pt-PT" dirty="0" smtClean="0"/>
              <a:t> '</a:t>
            </a:r>
            <a:r>
              <a:rPr lang="pt-PT" dirty="0" err="1" smtClean="0"/>
              <a:t>webcams‘</a:t>
            </a:r>
            <a:endParaRPr lang="pt-PT" dirty="0" smtClean="0"/>
          </a:p>
          <a:p>
            <a:pPr lvl="1">
              <a:buFont typeface="Arial" pitchFamily="34" charset="0"/>
              <a:buChar char="•"/>
            </a:pPr>
            <a:r>
              <a:rPr lang="pt-PT" dirty="0" err="1" smtClean="0"/>
              <a:t>helmet</a:t>
            </a:r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000" dirty="0" err="1" smtClean="0"/>
              <a:t>Items</a:t>
            </a:r>
            <a:r>
              <a:rPr lang="pt-PT" sz="4000" dirty="0" smtClean="0"/>
              <a:t> </a:t>
            </a:r>
            <a:r>
              <a:rPr lang="pt-PT" sz="4000" dirty="0" err="1" smtClean="0"/>
              <a:t>used</a:t>
            </a:r>
            <a:r>
              <a:rPr lang="pt-PT" sz="4000" dirty="0" smtClean="0"/>
              <a:t> for </a:t>
            </a:r>
            <a:r>
              <a:rPr lang="pt-PT" sz="4000" dirty="0" err="1" smtClean="0"/>
              <a:t>the</a:t>
            </a:r>
            <a:r>
              <a:rPr lang="pt-PT" sz="4000" dirty="0" smtClean="0"/>
              <a:t> </a:t>
            </a:r>
            <a:r>
              <a:rPr lang="pt-PT" sz="4000" dirty="0" err="1" smtClean="0"/>
              <a:t>prototype</a:t>
            </a:r>
            <a:r>
              <a:rPr lang="pt-PT" sz="4000" dirty="0" smtClean="0"/>
              <a:t>: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B893-290D-4C2C-B546-C0ABA7DFA597}" type="slidenum">
              <a:rPr lang="pt-PT" smtClean="0"/>
              <a:pPr/>
              <a:t>16</a:t>
            </a:fld>
            <a:endParaRPr lang="pt-PT"/>
          </a:p>
        </p:txBody>
      </p:sp>
      <p:pic>
        <p:nvPicPr>
          <p:cNvPr id="7" name="Picture 6" descr="logo4proje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04882" y="58080"/>
            <a:ext cx="2829290" cy="576064"/>
          </a:xfrm>
          <a:prstGeom prst="rect">
            <a:avLst/>
          </a:prstGeom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1325032"/>
            <a:ext cx="9144000" cy="72008"/>
          </a:xfrm>
          <a:prstGeom prst="rect">
            <a:avLst/>
          </a:prstGeom>
          <a:solidFill>
            <a:srgbClr val="FFFF00"/>
          </a:solidFill>
          <a:ln w="38100">
            <a:solidFill>
              <a:srgbClr val="FFFF00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6" name="Marcador de Posição de Conteúdo 5" descr="CADEIRA-DE-RODAS-LUS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714488"/>
            <a:ext cx="7215238" cy="4357718"/>
          </a:xfrm>
        </p:spPr>
      </p:pic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B893-290D-4C2C-B546-C0ABA7DFA597}" type="slidenum">
              <a:rPr lang="pt-PT" smtClean="0"/>
              <a:pPr/>
              <a:t>17</a:t>
            </a:fld>
            <a:endParaRPr lang="pt-PT" dirty="0"/>
          </a:p>
        </p:txBody>
      </p:sp>
      <p:pic>
        <p:nvPicPr>
          <p:cNvPr id="7" name="Picture 7" descr="logo4projet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04882" y="58080"/>
            <a:ext cx="2829290" cy="576064"/>
          </a:xfrm>
          <a:prstGeom prst="rect">
            <a:avLst/>
          </a:prstGeom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310964"/>
            <a:ext cx="9144000" cy="72008"/>
          </a:xfrm>
          <a:prstGeom prst="rect">
            <a:avLst/>
          </a:prstGeom>
          <a:solidFill>
            <a:srgbClr val="008000"/>
          </a:solidFill>
          <a:ln w="38100">
            <a:solidFill>
              <a:srgbClr val="008000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buNone/>
            </a:pPr>
            <a:endParaRPr lang="pt-PT" dirty="0" smtClean="0"/>
          </a:p>
          <a:p>
            <a:r>
              <a:rPr lang="pt-PT" dirty="0" err="1" smtClean="0"/>
              <a:t>Supposed</a:t>
            </a:r>
            <a:r>
              <a:rPr lang="pt-PT" dirty="0" smtClean="0"/>
              <a:t> </a:t>
            </a:r>
            <a:r>
              <a:rPr lang="pt-PT" dirty="0" err="1" smtClean="0"/>
              <a:t>cost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between</a:t>
            </a:r>
            <a:r>
              <a:rPr lang="pt-PT" dirty="0" smtClean="0"/>
              <a:t> 10.000€ – 30.000€</a:t>
            </a:r>
          </a:p>
          <a:p>
            <a:endParaRPr lang="pt-PT" dirty="0" smtClean="0"/>
          </a:p>
          <a:p>
            <a:r>
              <a:rPr lang="pt-PT" dirty="0" err="1" smtClean="0"/>
              <a:t>Low</a:t>
            </a:r>
            <a:r>
              <a:rPr lang="pt-PT" dirty="0" smtClean="0"/>
              <a:t> </a:t>
            </a:r>
            <a:r>
              <a:rPr lang="pt-PT" dirty="0" err="1" smtClean="0"/>
              <a:t>cost</a:t>
            </a:r>
            <a:r>
              <a:rPr lang="pt-PT" dirty="0" smtClean="0"/>
              <a:t> </a:t>
            </a:r>
            <a:r>
              <a:rPr lang="pt-PT" dirty="0" err="1" smtClean="0"/>
              <a:t>models</a:t>
            </a:r>
            <a:r>
              <a:rPr lang="pt-PT" dirty="0" smtClean="0"/>
              <a:t> </a:t>
            </a:r>
            <a:r>
              <a:rPr lang="pt-PT" dirty="0" err="1" smtClean="0"/>
              <a:t>guarantees</a:t>
            </a:r>
            <a:r>
              <a:rPr lang="pt-PT" dirty="0" smtClean="0"/>
              <a:t> a </a:t>
            </a:r>
            <a:r>
              <a:rPr lang="pt-PT" dirty="0" err="1" smtClean="0"/>
              <a:t>low</a:t>
            </a:r>
            <a:r>
              <a:rPr lang="pt-PT" dirty="0" smtClean="0"/>
              <a:t> </a:t>
            </a:r>
            <a:r>
              <a:rPr lang="pt-PT" dirty="0" err="1" smtClean="0"/>
              <a:t>price</a:t>
            </a:r>
            <a:r>
              <a:rPr lang="pt-PT" dirty="0" smtClean="0"/>
              <a:t> ≈ 2.500€</a:t>
            </a:r>
          </a:p>
          <a:p>
            <a:endParaRPr lang="pt-PT" dirty="0" smtClean="0"/>
          </a:p>
          <a:p>
            <a:r>
              <a:rPr lang="pt-PT" dirty="0" err="1" smtClean="0"/>
              <a:t>At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moment</a:t>
            </a:r>
            <a:r>
              <a:rPr lang="pt-PT" dirty="0" smtClean="0"/>
              <a:t>, </a:t>
            </a:r>
            <a:r>
              <a:rPr lang="pt-PT" dirty="0" err="1" smtClean="0"/>
              <a:t>the</a:t>
            </a:r>
            <a:r>
              <a:rPr lang="pt-PT" dirty="0" smtClean="0"/>
              <a:t> designers are </a:t>
            </a:r>
            <a:r>
              <a:rPr lang="pt-PT" dirty="0" err="1" smtClean="0"/>
              <a:t>trying</a:t>
            </a:r>
            <a:r>
              <a:rPr lang="pt-PT" dirty="0" smtClean="0"/>
              <a:t> to </a:t>
            </a:r>
            <a:r>
              <a:rPr lang="pt-PT" dirty="0" err="1" smtClean="0"/>
              <a:t>change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design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order</a:t>
            </a:r>
            <a:r>
              <a:rPr lang="pt-PT" dirty="0" smtClean="0"/>
              <a:t> to </a:t>
            </a:r>
            <a:r>
              <a:rPr lang="pt-PT" dirty="0" err="1" smtClean="0"/>
              <a:t>become</a:t>
            </a:r>
            <a:r>
              <a:rPr lang="pt-PT" dirty="0" smtClean="0"/>
              <a:t> a more mobile </a:t>
            </a:r>
            <a:r>
              <a:rPr lang="pt-PT" dirty="0" err="1" smtClean="0"/>
              <a:t>gadget</a:t>
            </a:r>
            <a:r>
              <a:rPr lang="pt-PT" dirty="0" smtClean="0"/>
              <a:t>.</a:t>
            </a:r>
          </a:p>
          <a:p>
            <a:pPr>
              <a:buNone/>
            </a:pPr>
            <a:endParaRPr lang="pt-PT" b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648"/>
          </a:xfrm>
        </p:spPr>
        <p:txBody>
          <a:bodyPr>
            <a:normAutofit/>
          </a:bodyPr>
          <a:lstStyle/>
          <a:p>
            <a:r>
              <a:rPr lang="pt-PT" dirty="0" err="1" smtClean="0"/>
              <a:t>C</a:t>
            </a:r>
            <a:r>
              <a:rPr lang="pt-PT" b="1" dirty="0" err="1" smtClean="0"/>
              <a:t>osts</a:t>
            </a:r>
            <a:r>
              <a:rPr lang="pt-PT" b="1" dirty="0" smtClean="0"/>
              <a:t> </a:t>
            </a:r>
            <a:r>
              <a:rPr lang="pt-PT" b="1" dirty="0" err="1" smtClean="0"/>
              <a:t>of</a:t>
            </a:r>
            <a:r>
              <a:rPr lang="pt-PT" b="1" dirty="0" smtClean="0"/>
              <a:t> </a:t>
            </a:r>
            <a:r>
              <a:rPr lang="pt-PT" b="1" dirty="0" err="1" smtClean="0"/>
              <a:t>the</a:t>
            </a:r>
            <a:r>
              <a:rPr lang="pt-PT" b="1" dirty="0" smtClean="0"/>
              <a:t> </a:t>
            </a:r>
            <a:r>
              <a:rPr lang="pt-PT" b="1" dirty="0" err="1" smtClean="0"/>
              <a:t>prototype</a:t>
            </a:r>
            <a:endParaRPr lang="pt-PT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B893-290D-4C2C-B546-C0ABA7DFA597}" type="slidenum">
              <a:rPr lang="pt-PT" smtClean="0"/>
              <a:pPr/>
              <a:t>18</a:t>
            </a:fld>
            <a:endParaRPr lang="pt-PT"/>
          </a:p>
        </p:txBody>
      </p:sp>
      <p:pic>
        <p:nvPicPr>
          <p:cNvPr id="8" name="Picture 7" descr="logo4proje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04882" y="58080"/>
            <a:ext cx="2829290" cy="576064"/>
          </a:xfrm>
          <a:prstGeom prst="rect">
            <a:avLst/>
          </a:prstGeom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1309296"/>
            <a:ext cx="9144000" cy="72008"/>
          </a:xfrm>
          <a:prstGeom prst="rect">
            <a:avLst/>
          </a:prstGeom>
          <a:solidFill>
            <a:srgbClr val="C00000"/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8539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In Portugal we use several technologies that allow to handicapped or disabled people a good integration into society and improve their quality of life, most of which are imported from other countries, in this presentation we decided to present technologies </a:t>
            </a:r>
            <a:r>
              <a:rPr lang="en-US" b="1" dirty="0" smtClean="0">
                <a:solidFill>
                  <a:srgbClr val="CC0000"/>
                </a:solidFill>
              </a:rPr>
              <a:t>Created and Made ​​in Portugal.</a:t>
            </a:r>
            <a:endParaRPr lang="pt-PT" sz="3200" b="1" dirty="0">
              <a:solidFill>
                <a:srgbClr val="CC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648"/>
          </a:xfrm>
        </p:spPr>
        <p:txBody>
          <a:bodyPr/>
          <a:lstStyle/>
          <a:p>
            <a:r>
              <a:rPr lang="pt-PT" b="1" dirty="0" smtClean="0"/>
              <a:t>INTRODUCTION</a:t>
            </a:r>
            <a:endParaRPr lang="pt-PT" b="1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325032"/>
            <a:ext cx="9144000" cy="72008"/>
          </a:xfrm>
          <a:prstGeom prst="rect">
            <a:avLst/>
          </a:prstGeom>
          <a:solidFill>
            <a:srgbClr val="FFFF00"/>
          </a:solidFill>
          <a:ln w="38100">
            <a:solidFill>
              <a:srgbClr val="FFFF00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B893-290D-4C2C-B546-C0ABA7DFA597}" type="slidenum">
              <a:rPr lang="pt-PT" smtClean="0"/>
              <a:pPr/>
              <a:t>2</a:t>
            </a:fld>
            <a:endParaRPr lang="pt-PT" dirty="0" smtClean="0"/>
          </a:p>
        </p:txBody>
      </p:sp>
      <p:pic>
        <p:nvPicPr>
          <p:cNvPr id="8" name="Picture 7" descr="logo4proje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04882" y="58080"/>
            <a:ext cx="2829290" cy="576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B893-290D-4C2C-B546-C0ABA7DFA597}" type="slidenum">
              <a:rPr lang="pt-PT" smtClean="0"/>
              <a:pPr/>
              <a:t>3</a:t>
            </a:fld>
            <a:endParaRPr lang="pt-PT" dirty="0"/>
          </a:p>
        </p:txBody>
      </p:sp>
      <p:pic>
        <p:nvPicPr>
          <p:cNvPr id="5" name="Picture 4" descr="logo4proje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04882" y="58080"/>
            <a:ext cx="2829290" cy="57606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682905" y="2786058"/>
            <a:ext cx="338746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8800" b="1" u="sng" dirty="0" err="1" smtClean="0">
                <a:solidFill>
                  <a:srgbClr val="CC0000"/>
                </a:solidFill>
              </a:rPr>
              <a:t>wi</a:t>
            </a:r>
            <a:r>
              <a:rPr lang="pt-PT" sz="8800" b="1" u="sng" dirty="0" smtClean="0">
                <a:solidFill>
                  <a:srgbClr val="CC0000"/>
                </a:solidFill>
              </a:rPr>
              <a:t>- GO</a:t>
            </a:r>
            <a:endParaRPr lang="en-US" sz="8800" b="1" u="sng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309296"/>
            <a:ext cx="9144000" cy="72008"/>
          </a:xfrm>
          <a:prstGeom prst="rect">
            <a:avLst/>
          </a:prstGeom>
          <a:solidFill>
            <a:srgbClr val="C00000"/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85395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>
                <a:solidFill>
                  <a:srgbClr val="C00000"/>
                </a:solidFill>
              </a:rPr>
              <a:t>Luis de Matos</a:t>
            </a:r>
            <a:endParaRPr lang="en-US" sz="22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	has a reduced mobility which prevents him from performing tasks of every day life, e.g. going shopping.</a:t>
            </a:r>
          </a:p>
          <a:p>
            <a:pPr>
              <a:buNone/>
            </a:pPr>
            <a:r>
              <a:rPr lang="pt-PT" dirty="0" smtClean="0"/>
              <a:t>	</a:t>
            </a:r>
          </a:p>
          <a:p>
            <a:r>
              <a:rPr lang="en-US" sz="3500" dirty="0" err="1" smtClean="0"/>
              <a:t>wi</a:t>
            </a:r>
            <a:r>
              <a:rPr lang="en-US" sz="3500" dirty="0" smtClean="0"/>
              <a:t>-GO </a:t>
            </a:r>
            <a:r>
              <a:rPr lang="en-US" dirty="0" smtClean="0"/>
              <a:t>is a shopping cart that follows its "owner".</a:t>
            </a:r>
            <a:endParaRPr lang="pt-PT" dirty="0" smtClean="0"/>
          </a:p>
          <a:p>
            <a:endParaRPr lang="pt-PT" dirty="0" smtClean="0"/>
          </a:p>
          <a:p>
            <a:r>
              <a:rPr lang="en-US" dirty="0" smtClean="0"/>
              <a:t>The project was first developed in 2010 at the University of Beira Interior. </a:t>
            </a:r>
          </a:p>
          <a:p>
            <a:endParaRPr lang="en-US" dirty="0" smtClean="0"/>
          </a:p>
          <a:p>
            <a:r>
              <a:rPr lang="en-US" dirty="0" smtClean="0"/>
              <a:t>The prototype was paid by money won in a design contest.</a:t>
            </a:r>
            <a:endParaRPr lang="pt-PT" dirty="0" smtClean="0"/>
          </a:p>
          <a:p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648"/>
          </a:xfrm>
        </p:spPr>
        <p:txBody>
          <a:bodyPr/>
          <a:lstStyle/>
          <a:p>
            <a:r>
              <a:rPr lang="pt-PT" dirty="0" err="1" smtClean="0"/>
              <a:t>w</a:t>
            </a:r>
            <a:r>
              <a:rPr lang="pt-PT" b="1" dirty="0" err="1" smtClean="0"/>
              <a:t>i-GO</a:t>
            </a:r>
            <a:endParaRPr lang="pt-PT" b="1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325032"/>
            <a:ext cx="9144000" cy="72008"/>
          </a:xfrm>
          <a:prstGeom prst="rect">
            <a:avLst/>
          </a:prstGeom>
          <a:solidFill>
            <a:srgbClr val="FFFF00"/>
          </a:solidFill>
          <a:ln w="38100">
            <a:solidFill>
              <a:srgbClr val="FFFF00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B893-290D-4C2C-B546-C0ABA7DFA597}" type="slidenum">
              <a:rPr lang="pt-PT" smtClean="0"/>
              <a:pPr/>
              <a:t>4</a:t>
            </a:fld>
            <a:endParaRPr lang="pt-PT" dirty="0" smtClean="0"/>
          </a:p>
        </p:txBody>
      </p:sp>
      <p:pic>
        <p:nvPicPr>
          <p:cNvPr id="8" name="Picture 7" descr="logo4proje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04882" y="58080"/>
            <a:ext cx="2829290" cy="576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429687"/>
            <a:ext cx="8229600" cy="478539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Independent device</a:t>
            </a:r>
          </a:p>
          <a:p>
            <a:endParaRPr lang="en-US" dirty="0" smtClean="0"/>
          </a:p>
          <a:p>
            <a:r>
              <a:rPr lang="en-US" dirty="0" smtClean="0"/>
              <a:t>Designed in order to follow a particular person</a:t>
            </a:r>
          </a:p>
          <a:p>
            <a:endParaRPr lang="pt-PT" dirty="0" smtClean="0"/>
          </a:p>
          <a:p>
            <a:r>
              <a:rPr lang="en-US" dirty="0" smtClean="0"/>
              <a:t>Carries objects safely avoiding obstacles</a:t>
            </a:r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What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wi-GO</a:t>
            </a:r>
            <a:r>
              <a:rPr lang="pt-PT" dirty="0" smtClean="0"/>
              <a:t>?</a:t>
            </a:r>
            <a:endParaRPr lang="pt-PT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310964"/>
            <a:ext cx="9144000" cy="72008"/>
          </a:xfrm>
          <a:prstGeom prst="rect">
            <a:avLst/>
          </a:prstGeom>
          <a:solidFill>
            <a:srgbClr val="008000"/>
          </a:solidFill>
          <a:ln w="38100">
            <a:solidFill>
              <a:srgbClr val="008000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B893-290D-4C2C-B546-C0ABA7DFA597}" type="slidenum">
              <a:rPr lang="pt-PT" smtClean="0"/>
              <a:pPr/>
              <a:t>5</a:t>
            </a:fld>
            <a:endParaRPr lang="pt-PT"/>
          </a:p>
        </p:txBody>
      </p:sp>
      <p:pic>
        <p:nvPicPr>
          <p:cNvPr id="8" name="Picture 7" descr="logo4proje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04882" y="58080"/>
            <a:ext cx="2829290" cy="576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Responsible</a:t>
            </a:r>
            <a:r>
              <a:rPr lang="pt-PT" dirty="0" smtClean="0"/>
              <a:t> wi-GO</a:t>
            </a:r>
            <a:endParaRPr lang="pt-PT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309296"/>
            <a:ext cx="9144000" cy="72008"/>
          </a:xfrm>
          <a:prstGeom prst="rect">
            <a:avLst/>
          </a:prstGeom>
          <a:solidFill>
            <a:srgbClr val="C00000"/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B893-290D-4C2C-B546-C0ABA7DFA597}" type="slidenum">
              <a:rPr lang="pt-PT" smtClean="0"/>
              <a:pPr/>
              <a:t>6</a:t>
            </a:fld>
            <a:endParaRPr lang="pt-PT"/>
          </a:p>
        </p:txBody>
      </p:sp>
      <p:pic>
        <p:nvPicPr>
          <p:cNvPr id="7" name="Picture 6" descr="logo4proje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04882" y="58080"/>
            <a:ext cx="2829290" cy="576064"/>
          </a:xfrm>
          <a:prstGeom prst="rect">
            <a:avLst/>
          </a:prstGeom>
        </p:spPr>
      </p:pic>
      <p:sp>
        <p:nvSpPr>
          <p:cNvPr id="9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64496"/>
          </a:xfrm>
        </p:spPr>
        <p:txBody>
          <a:bodyPr>
            <a:noAutofit/>
          </a:bodyPr>
          <a:lstStyle/>
          <a:p>
            <a:r>
              <a:rPr lang="en-US" sz="2400" dirty="0"/>
              <a:t>The project turned into </a:t>
            </a:r>
            <a:r>
              <a:rPr lang="en-US" sz="2400" dirty="0" smtClean="0"/>
              <a:t>the business </a:t>
            </a:r>
            <a:r>
              <a:rPr lang="en-US" sz="2400" dirty="0" smtClean="0">
                <a:solidFill>
                  <a:srgbClr val="C00000"/>
                </a:solidFill>
              </a:rPr>
              <a:t>IS2you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 Involves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computer engineers: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	Luis de Matos, Pedro </a:t>
            </a:r>
            <a:r>
              <a:rPr lang="en-US" sz="2400" dirty="0" err="1" smtClean="0"/>
              <a:t>Querido</a:t>
            </a:r>
            <a:r>
              <a:rPr lang="en-US" sz="2400" dirty="0" smtClean="0"/>
              <a:t>, </a:t>
            </a:r>
            <a:r>
              <a:rPr lang="en-US" sz="2400" dirty="0"/>
              <a:t>Michael </a:t>
            </a:r>
            <a:r>
              <a:rPr lang="en-US" sz="2400" dirty="0" err="1" smtClean="0"/>
              <a:t>Adaixo</a:t>
            </a:r>
            <a:endParaRPr lang="en-US" sz="2400" dirty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doctoral student in social communication: Ricardo </a:t>
            </a:r>
            <a:r>
              <a:rPr lang="en-US" sz="2400" dirty="0" err="1" smtClean="0"/>
              <a:t>Morais</a:t>
            </a:r>
            <a:endParaRPr lang="en-US" sz="2400" dirty="0" smtClean="0"/>
          </a:p>
          <a:p>
            <a:endParaRPr lang="pt-PT" sz="2400" dirty="0" smtClean="0"/>
          </a:p>
          <a:p>
            <a:r>
              <a:rPr lang="en-US" sz="2400" dirty="0" smtClean="0"/>
              <a:t>Expected units on the market: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within </a:t>
            </a:r>
            <a:r>
              <a:rPr lang="en-US" sz="2400" dirty="0"/>
              <a:t>one </a:t>
            </a:r>
            <a:r>
              <a:rPr lang="en-US" sz="2400" dirty="0" smtClean="0"/>
              <a:t>year: 1.000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within </a:t>
            </a:r>
            <a:r>
              <a:rPr lang="en-US" sz="2400" dirty="0"/>
              <a:t>five </a:t>
            </a:r>
            <a:r>
              <a:rPr lang="en-US" sz="2400" dirty="0" smtClean="0"/>
              <a:t>years: </a:t>
            </a:r>
            <a:r>
              <a:rPr lang="en-US" sz="2400" dirty="0"/>
              <a:t>10 </a:t>
            </a:r>
            <a:r>
              <a:rPr lang="en-US" sz="2400" dirty="0" smtClean="0"/>
              <a:t>million</a:t>
            </a:r>
            <a:endParaRPr lang="pt-P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B893-290D-4C2C-B546-C0ABA7DFA597}" type="slidenum">
              <a:rPr lang="pt-PT" smtClean="0"/>
              <a:pPr/>
              <a:t>7</a:t>
            </a:fld>
            <a:endParaRPr lang="pt-PT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Video about wi-GO</a:t>
            </a:r>
            <a:endParaRPr lang="pt-PT" dirty="0"/>
          </a:p>
        </p:txBody>
      </p:sp>
      <p:pic>
        <p:nvPicPr>
          <p:cNvPr id="9" name="Picture 8" descr="logo4projet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04882" y="58080"/>
            <a:ext cx="2829290" cy="576064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325032"/>
            <a:ext cx="9144000" cy="72008"/>
          </a:xfrm>
          <a:prstGeom prst="rect">
            <a:avLst/>
          </a:prstGeom>
          <a:solidFill>
            <a:srgbClr val="FFFF00"/>
          </a:solidFill>
          <a:ln w="38100">
            <a:solidFill>
              <a:srgbClr val="FFFF00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11" name="Project wi GO Description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714500" y="1576388"/>
            <a:ext cx="5715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8658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944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B893-290D-4C2C-B546-C0ABA7DFA597}" type="slidenum">
              <a:rPr lang="pt-PT" smtClean="0"/>
              <a:pPr/>
              <a:t>8</a:t>
            </a:fld>
            <a:endParaRPr lang="pt-PT" dirty="0"/>
          </a:p>
        </p:txBody>
      </p:sp>
      <p:pic>
        <p:nvPicPr>
          <p:cNvPr id="5" name="Picture 4" descr="logo4proje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04882" y="58080"/>
            <a:ext cx="2829290" cy="57606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06060" y="2786058"/>
            <a:ext cx="514115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8800" b="1" u="sng" dirty="0" err="1" smtClean="0">
                <a:solidFill>
                  <a:srgbClr val="CC0000"/>
                </a:solidFill>
              </a:rPr>
              <a:t>ColorAdd®</a:t>
            </a:r>
            <a:endParaRPr lang="en-US" sz="8800" b="1" u="sng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310964"/>
            <a:ext cx="9144000" cy="72008"/>
          </a:xfrm>
          <a:prstGeom prst="rect">
            <a:avLst/>
          </a:prstGeom>
          <a:solidFill>
            <a:srgbClr val="008000"/>
          </a:solidFill>
          <a:ln w="38100">
            <a:solidFill>
              <a:srgbClr val="008000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79512" y="1556792"/>
            <a:ext cx="8352928" cy="4785395"/>
          </a:xfrm>
        </p:spPr>
        <p:txBody>
          <a:bodyPr>
            <a:normAutofit/>
          </a:bodyPr>
          <a:lstStyle/>
          <a:p>
            <a:r>
              <a:rPr lang="pt-PT" dirty="0" err="1" smtClean="0"/>
              <a:t>First</a:t>
            </a:r>
            <a:r>
              <a:rPr lang="pt-PT" dirty="0" smtClean="0"/>
              <a:t> </a:t>
            </a:r>
            <a:r>
              <a:rPr lang="pt-PT" dirty="0" err="1" smtClean="0"/>
              <a:t>symptoms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colour</a:t>
            </a:r>
            <a:r>
              <a:rPr lang="pt-PT" dirty="0" smtClean="0"/>
              <a:t> </a:t>
            </a:r>
            <a:r>
              <a:rPr lang="pt-PT" dirty="0" err="1" smtClean="0"/>
              <a:t>blindness</a:t>
            </a:r>
            <a:r>
              <a:rPr lang="pt-PT" dirty="0" smtClean="0"/>
              <a:t> </a:t>
            </a:r>
            <a:r>
              <a:rPr lang="pt-PT" dirty="0" err="1" smtClean="0"/>
              <a:t>at</a:t>
            </a:r>
            <a:r>
              <a:rPr lang="pt-PT" dirty="0" smtClean="0"/>
              <a:t> </a:t>
            </a:r>
            <a:r>
              <a:rPr lang="pt-PT" dirty="0" err="1" smtClean="0"/>
              <a:t>school</a:t>
            </a:r>
            <a:r>
              <a:rPr lang="pt-PT" dirty="0" smtClean="0"/>
              <a:t> age.</a:t>
            </a:r>
          </a:p>
          <a:p>
            <a:endParaRPr lang="pt-PT" dirty="0" smtClean="0"/>
          </a:p>
          <a:p>
            <a:r>
              <a:rPr lang="pt-PT" dirty="0" err="1" smtClean="0"/>
              <a:t>Colour</a:t>
            </a:r>
            <a:r>
              <a:rPr lang="pt-PT" dirty="0" smtClean="0"/>
              <a:t> </a:t>
            </a:r>
            <a:r>
              <a:rPr lang="pt-PT" dirty="0" err="1" smtClean="0"/>
              <a:t>blind</a:t>
            </a:r>
            <a:r>
              <a:rPr lang="pt-PT" dirty="0" smtClean="0"/>
              <a:t> </a:t>
            </a:r>
            <a:r>
              <a:rPr lang="pt-PT" dirty="0" err="1" smtClean="0"/>
              <a:t>people</a:t>
            </a:r>
            <a:r>
              <a:rPr lang="pt-PT" dirty="0" smtClean="0"/>
              <a:t> are </a:t>
            </a:r>
            <a:r>
              <a:rPr lang="pt-PT" dirty="0" err="1" smtClean="0"/>
              <a:t>banned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several</a:t>
            </a:r>
            <a:r>
              <a:rPr lang="pt-PT" dirty="0" smtClean="0"/>
              <a:t> </a:t>
            </a:r>
            <a:r>
              <a:rPr lang="pt-PT" dirty="0" err="1" smtClean="0"/>
              <a:t>professions</a:t>
            </a:r>
            <a:r>
              <a:rPr lang="pt-PT" dirty="0" smtClean="0"/>
              <a:t>:</a:t>
            </a:r>
          </a:p>
          <a:p>
            <a:pPr lvl="1"/>
            <a:r>
              <a:rPr lang="pt-PT" dirty="0" err="1" smtClean="0"/>
              <a:t>flying</a:t>
            </a:r>
            <a:r>
              <a:rPr lang="pt-PT" dirty="0" smtClean="0"/>
              <a:t> aircraft</a:t>
            </a:r>
          </a:p>
          <a:p>
            <a:pPr lvl="1"/>
            <a:r>
              <a:rPr lang="pt-PT" dirty="0" smtClean="0"/>
              <a:t>maritime navigation</a:t>
            </a:r>
          </a:p>
          <a:p>
            <a:pPr lvl="1"/>
            <a:r>
              <a:rPr lang="pt-PT" dirty="0" smtClean="0"/>
              <a:t>printing industry</a:t>
            </a:r>
          </a:p>
          <a:p>
            <a:pPr lvl="1"/>
            <a:r>
              <a:rPr lang="pt-PT" dirty="0" smtClean="0"/>
              <a:t>chemical industry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Colour</a:t>
            </a:r>
            <a:r>
              <a:rPr lang="pt-PT" dirty="0" smtClean="0"/>
              <a:t> </a:t>
            </a:r>
            <a:r>
              <a:rPr lang="pt-PT" dirty="0" err="1" smtClean="0"/>
              <a:t>blindness</a:t>
            </a:r>
            <a:endParaRPr lang="pt-PT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309296"/>
            <a:ext cx="9144000" cy="72008"/>
          </a:xfrm>
          <a:prstGeom prst="rect">
            <a:avLst/>
          </a:prstGeom>
          <a:solidFill>
            <a:srgbClr val="C00000"/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B893-290D-4C2C-B546-C0ABA7DFA597}" type="slidenum">
              <a:rPr lang="pt-PT" smtClean="0"/>
              <a:pPr/>
              <a:t>9</a:t>
            </a:fld>
            <a:endParaRPr lang="pt-PT"/>
          </a:p>
        </p:txBody>
      </p:sp>
      <p:pic>
        <p:nvPicPr>
          <p:cNvPr id="7" name="Picture 6" descr="logo4proje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04882" y="58080"/>
            <a:ext cx="2829290" cy="576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398</Words>
  <Application>Microsoft Office PowerPoint</Application>
  <PresentationFormat>On-screen Show (4:3)</PresentationFormat>
  <Paragraphs>106</Paragraphs>
  <Slides>18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INTRODUCTION</vt:lpstr>
      <vt:lpstr>Slide 3</vt:lpstr>
      <vt:lpstr>wi-GO</vt:lpstr>
      <vt:lpstr>What is wi-GO?</vt:lpstr>
      <vt:lpstr>Responsible wi-GO</vt:lpstr>
      <vt:lpstr>Video about wi-GO</vt:lpstr>
      <vt:lpstr>Slide 8</vt:lpstr>
      <vt:lpstr>Colour blindness</vt:lpstr>
      <vt:lpstr>ColorAdd®</vt:lpstr>
      <vt:lpstr>The colour code for colour blind people</vt:lpstr>
      <vt:lpstr>Examples</vt:lpstr>
      <vt:lpstr>ColorAdd® applications</vt:lpstr>
      <vt:lpstr>Slide 14</vt:lpstr>
      <vt:lpstr>WheelChair “low-cost”</vt:lpstr>
      <vt:lpstr>Items used for the prototype:</vt:lpstr>
      <vt:lpstr>Slide 17</vt:lpstr>
      <vt:lpstr>Costs of the prototype</vt:lpstr>
    </vt:vector>
  </TitlesOfParts>
  <Company>FEPS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cpiedade</dc:creator>
  <cp:lastModifiedBy>Multimedia</cp:lastModifiedBy>
  <cp:revision>114</cp:revision>
  <dcterms:created xsi:type="dcterms:W3CDTF">2012-06-04T11:29:33Z</dcterms:created>
  <dcterms:modified xsi:type="dcterms:W3CDTF">2012-11-08T07:56:55Z</dcterms:modified>
</cp:coreProperties>
</file>